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12192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hIvSsvFmpJ4BG6rSrOSFnWk1x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1a2388ff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a1a2388ff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a1a2388ff3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1a2388ff3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a1a2388ff3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a1a2388ff3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1a2388ff3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1a2388ff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a1a2388ff3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1a2388ff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a1a2388ff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a1a2388ff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1a2388ff3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a1a2388ff3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a1a2388ff3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2.png"/><Relationship Id="rId4" Type="http://schemas.openxmlformats.org/officeDocument/2006/relationships/image" Target="../media/image188.png"/><Relationship Id="rId11" Type="http://schemas.openxmlformats.org/officeDocument/2006/relationships/image" Target="../media/image24.png"/><Relationship Id="rId10" Type="http://schemas.openxmlformats.org/officeDocument/2006/relationships/image" Target="../media/image17.png"/><Relationship Id="rId9" Type="http://schemas.openxmlformats.org/officeDocument/2006/relationships/image" Target="../media/image1.png"/><Relationship Id="rId5" Type="http://schemas.openxmlformats.org/officeDocument/2006/relationships/image" Target="../media/image186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image" Target="../media/image120.png"/><Relationship Id="rId13" Type="http://schemas.openxmlformats.org/officeDocument/2006/relationships/image" Target="../media/image140.png"/><Relationship Id="rId1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4.png"/><Relationship Id="rId4" Type="http://schemas.openxmlformats.org/officeDocument/2006/relationships/image" Target="../media/image7.png"/><Relationship Id="rId9" Type="http://schemas.openxmlformats.org/officeDocument/2006/relationships/image" Target="../media/image137.png"/><Relationship Id="rId15" Type="http://schemas.openxmlformats.org/officeDocument/2006/relationships/image" Target="../media/image43.png"/><Relationship Id="rId14" Type="http://schemas.openxmlformats.org/officeDocument/2006/relationships/image" Target="../media/image134.png"/><Relationship Id="rId5" Type="http://schemas.openxmlformats.org/officeDocument/2006/relationships/image" Target="../media/image121.png"/><Relationship Id="rId6" Type="http://schemas.openxmlformats.org/officeDocument/2006/relationships/image" Target="../media/image116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7.png"/><Relationship Id="rId10" Type="http://schemas.openxmlformats.org/officeDocument/2006/relationships/image" Target="../media/image144.png"/><Relationship Id="rId13" Type="http://schemas.openxmlformats.org/officeDocument/2006/relationships/image" Target="../media/image142.png"/><Relationship Id="rId1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5.png"/><Relationship Id="rId4" Type="http://schemas.openxmlformats.org/officeDocument/2006/relationships/image" Target="../media/image7.png"/><Relationship Id="rId9" Type="http://schemas.openxmlformats.org/officeDocument/2006/relationships/image" Target="../media/image145.png"/><Relationship Id="rId15" Type="http://schemas.openxmlformats.org/officeDocument/2006/relationships/image" Target="../media/image148.png"/><Relationship Id="rId14" Type="http://schemas.openxmlformats.org/officeDocument/2006/relationships/image" Target="../media/image152.png"/><Relationship Id="rId17" Type="http://schemas.openxmlformats.org/officeDocument/2006/relationships/image" Target="../media/image163.png"/><Relationship Id="rId16" Type="http://schemas.openxmlformats.org/officeDocument/2006/relationships/image" Target="../media/image151.png"/><Relationship Id="rId5" Type="http://schemas.openxmlformats.org/officeDocument/2006/relationships/image" Target="../media/image143.png"/><Relationship Id="rId6" Type="http://schemas.openxmlformats.org/officeDocument/2006/relationships/image" Target="../media/image133.png"/><Relationship Id="rId7" Type="http://schemas.openxmlformats.org/officeDocument/2006/relationships/image" Target="../media/image139.png"/><Relationship Id="rId8" Type="http://schemas.openxmlformats.org/officeDocument/2006/relationships/image" Target="../media/image132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158.png"/><Relationship Id="rId22" Type="http://schemas.openxmlformats.org/officeDocument/2006/relationships/image" Target="../media/image175.png"/><Relationship Id="rId10" Type="http://schemas.openxmlformats.org/officeDocument/2006/relationships/image" Target="../media/image157.png"/><Relationship Id="rId21" Type="http://schemas.openxmlformats.org/officeDocument/2006/relationships/image" Target="../media/image166.png"/><Relationship Id="rId13" Type="http://schemas.openxmlformats.org/officeDocument/2006/relationships/image" Target="../media/image165.png"/><Relationship Id="rId24" Type="http://schemas.openxmlformats.org/officeDocument/2006/relationships/image" Target="../media/image173.png"/><Relationship Id="rId12" Type="http://schemas.openxmlformats.org/officeDocument/2006/relationships/image" Target="../media/image164.png"/><Relationship Id="rId23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7.png"/><Relationship Id="rId4" Type="http://schemas.openxmlformats.org/officeDocument/2006/relationships/image" Target="../media/image7.png"/><Relationship Id="rId9" Type="http://schemas.openxmlformats.org/officeDocument/2006/relationships/image" Target="../media/image155.png"/><Relationship Id="rId15" Type="http://schemas.openxmlformats.org/officeDocument/2006/relationships/image" Target="../media/image62.png"/><Relationship Id="rId14" Type="http://schemas.openxmlformats.org/officeDocument/2006/relationships/image" Target="../media/image167.png"/><Relationship Id="rId17" Type="http://schemas.openxmlformats.org/officeDocument/2006/relationships/image" Target="../media/image171.png"/><Relationship Id="rId16" Type="http://schemas.openxmlformats.org/officeDocument/2006/relationships/image" Target="../media/image170.png"/><Relationship Id="rId5" Type="http://schemas.openxmlformats.org/officeDocument/2006/relationships/image" Target="../media/image159.png"/><Relationship Id="rId19" Type="http://schemas.openxmlformats.org/officeDocument/2006/relationships/image" Target="../media/image178.png"/><Relationship Id="rId6" Type="http://schemas.openxmlformats.org/officeDocument/2006/relationships/image" Target="../media/image150.png"/><Relationship Id="rId18" Type="http://schemas.openxmlformats.org/officeDocument/2006/relationships/image" Target="../media/image172.png"/><Relationship Id="rId7" Type="http://schemas.openxmlformats.org/officeDocument/2006/relationships/image" Target="../media/image153.png"/><Relationship Id="rId8" Type="http://schemas.openxmlformats.org/officeDocument/2006/relationships/image" Target="../media/image8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7.png"/><Relationship Id="rId4" Type="http://schemas.openxmlformats.org/officeDocument/2006/relationships/image" Target="../media/image18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7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3" Type="http://schemas.openxmlformats.org/officeDocument/2006/relationships/image" Target="../media/image2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5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5" Type="http://schemas.openxmlformats.org/officeDocument/2006/relationships/image" Target="../media/image32.png"/><Relationship Id="rId1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45.png"/><Relationship Id="rId10" Type="http://schemas.openxmlformats.org/officeDocument/2006/relationships/image" Target="../media/image34.png"/><Relationship Id="rId21" Type="http://schemas.openxmlformats.org/officeDocument/2006/relationships/image" Target="../media/image42.png"/><Relationship Id="rId13" Type="http://schemas.openxmlformats.org/officeDocument/2006/relationships/image" Target="../media/image25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0.png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30.png"/><Relationship Id="rId16" Type="http://schemas.openxmlformats.org/officeDocument/2006/relationships/image" Target="../media/image9.png"/><Relationship Id="rId5" Type="http://schemas.openxmlformats.org/officeDocument/2006/relationships/image" Target="../media/image18.png"/><Relationship Id="rId19" Type="http://schemas.openxmlformats.org/officeDocument/2006/relationships/image" Target="../media/image31.png"/><Relationship Id="rId6" Type="http://schemas.openxmlformats.org/officeDocument/2006/relationships/image" Target="../media/image21.png"/><Relationship Id="rId18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8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9.png"/><Relationship Id="rId4" Type="http://schemas.openxmlformats.org/officeDocument/2006/relationships/image" Target="../media/image7.png"/><Relationship Id="rId9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9.png"/><Relationship Id="rId4" Type="http://schemas.openxmlformats.org/officeDocument/2006/relationships/image" Target="../media/image7.png"/><Relationship Id="rId9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68.png"/><Relationship Id="rId8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1.png"/><Relationship Id="rId13" Type="http://schemas.openxmlformats.org/officeDocument/2006/relationships/image" Target="../media/image88.png"/><Relationship Id="rId1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0.png"/><Relationship Id="rId4" Type="http://schemas.openxmlformats.org/officeDocument/2006/relationships/image" Target="../media/image7.png"/><Relationship Id="rId9" Type="http://schemas.openxmlformats.org/officeDocument/2006/relationships/image" Target="../media/image64.png"/><Relationship Id="rId15" Type="http://schemas.openxmlformats.org/officeDocument/2006/relationships/image" Target="../media/image89.png"/><Relationship Id="rId1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76.png"/><Relationship Id="rId7" Type="http://schemas.openxmlformats.org/officeDocument/2006/relationships/image" Target="../media/image67.png"/><Relationship Id="rId8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1.png"/><Relationship Id="rId13" Type="http://schemas.openxmlformats.org/officeDocument/2006/relationships/image" Target="../media/image85.png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0.png"/><Relationship Id="rId4" Type="http://schemas.openxmlformats.org/officeDocument/2006/relationships/image" Target="../media/image7.png"/><Relationship Id="rId9" Type="http://schemas.openxmlformats.org/officeDocument/2006/relationships/image" Target="../media/image64.png"/><Relationship Id="rId15" Type="http://schemas.openxmlformats.org/officeDocument/2006/relationships/image" Target="../media/image79.png"/><Relationship Id="rId14" Type="http://schemas.openxmlformats.org/officeDocument/2006/relationships/image" Target="../media/image83.png"/><Relationship Id="rId5" Type="http://schemas.openxmlformats.org/officeDocument/2006/relationships/image" Target="../media/image70.png"/><Relationship Id="rId6" Type="http://schemas.openxmlformats.org/officeDocument/2006/relationships/image" Target="../media/image76.png"/><Relationship Id="rId7" Type="http://schemas.openxmlformats.org/officeDocument/2006/relationships/image" Target="../media/image67.png"/><Relationship Id="rId8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0.png"/><Relationship Id="rId10" Type="http://schemas.openxmlformats.org/officeDocument/2006/relationships/image" Target="../media/image93.png"/><Relationship Id="rId13" Type="http://schemas.openxmlformats.org/officeDocument/2006/relationships/image" Target="../media/image97.png"/><Relationship Id="rId1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7.png"/><Relationship Id="rId4" Type="http://schemas.openxmlformats.org/officeDocument/2006/relationships/image" Target="../media/image7.png"/><Relationship Id="rId9" Type="http://schemas.openxmlformats.org/officeDocument/2006/relationships/image" Target="../media/image87.png"/><Relationship Id="rId15" Type="http://schemas.openxmlformats.org/officeDocument/2006/relationships/image" Target="../media/image94.png"/><Relationship Id="rId14" Type="http://schemas.openxmlformats.org/officeDocument/2006/relationships/image" Target="../media/image95.png"/><Relationship Id="rId17" Type="http://schemas.openxmlformats.org/officeDocument/2006/relationships/image" Target="../media/image109.png"/><Relationship Id="rId16" Type="http://schemas.openxmlformats.org/officeDocument/2006/relationships/image" Target="../media/image103.png"/><Relationship Id="rId5" Type="http://schemas.openxmlformats.org/officeDocument/2006/relationships/image" Target="../media/image108.png"/><Relationship Id="rId6" Type="http://schemas.openxmlformats.org/officeDocument/2006/relationships/image" Target="../media/image27.png"/><Relationship Id="rId7" Type="http://schemas.openxmlformats.org/officeDocument/2006/relationships/image" Target="../media/image91.png"/><Relationship Id="rId8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5.png"/><Relationship Id="rId10" Type="http://schemas.openxmlformats.org/officeDocument/2006/relationships/image" Target="../media/image117.png"/><Relationship Id="rId13" Type="http://schemas.openxmlformats.org/officeDocument/2006/relationships/image" Target="../media/image112.png"/><Relationship Id="rId1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4.png"/><Relationship Id="rId4" Type="http://schemas.openxmlformats.org/officeDocument/2006/relationships/image" Target="../media/image7.png"/><Relationship Id="rId9" Type="http://schemas.openxmlformats.org/officeDocument/2006/relationships/image" Target="../media/image106.png"/><Relationship Id="rId15" Type="http://schemas.openxmlformats.org/officeDocument/2006/relationships/image" Target="../media/image111.png"/><Relationship Id="rId14" Type="http://schemas.openxmlformats.org/officeDocument/2006/relationships/image" Target="../media/image110.png"/><Relationship Id="rId16" Type="http://schemas.openxmlformats.org/officeDocument/2006/relationships/image" Target="../media/image127.png"/><Relationship Id="rId5" Type="http://schemas.openxmlformats.org/officeDocument/2006/relationships/image" Target="../media/image115.png"/><Relationship Id="rId6" Type="http://schemas.openxmlformats.org/officeDocument/2006/relationships/image" Target="../media/image107.png"/><Relationship Id="rId7" Type="http://schemas.openxmlformats.org/officeDocument/2006/relationships/image" Target="../media/image102.png"/><Relationship Id="rId8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333500"/>
            <a:ext cx="95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4013" y="2952750"/>
            <a:ext cx="13239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38813" y="3257550"/>
            <a:ext cx="7143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" y="60388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6275" y="603885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53525" y="6038850"/>
            <a:ext cx="1905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/>
          <p:nvPr/>
        </p:nvSpPr>
        <p:spPr>
          <a:xfrm>
            <a:off x="609600" y="609600"/>
            <a:ext cx="1097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Montserrat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Tienda Aurelion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609600" y="1600200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Proyecto Demo 2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609600" y="20574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D1D5DB"/>
                </a:solidFill>
                <a:latin typeface="Montserrat"/>
                <a:ea typeface="Montserrat"/>
                <a:cs typeface="Montserrat"/>
                <a:sym typeface="Montserrat"/>
              </a:rPr>
              <a:t>por Carolina Veloso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2992755" y="4438650"/>
            <a:ext cx="620649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Montserrat"/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 de IA para Supermercados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876300" y="5981700"/>
            <a:ext cx="195453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 Datos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4772025" y="5981700"/>
            <a:ext cx="28803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Operaciones Inteligentes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9458325" y="5981700"/>
            <a:ext cx="254889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Experiencia de Cliente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2" name="Google Shape;3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049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3" name="Google Shape;34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1447800"/>
            <a:ext cx="53340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4" name="Google Shape;34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2971800"/>
            <a:ext cx="48768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60198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24375" y="601980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48400" y="1905000"/>
            <a:ext cx="53340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00800" y="20574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43675" y="21621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48400" y="3352800"/>
            <a:ext cx="53340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35052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67488" y="3609975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48400" y="4800600"/>
            <a:ext cx="53340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4953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19863" y="5057775"/>
            <a:ext cx="2381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Ventaja Competitiva de la IA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838200" y="1676400"/>
            <a:ext cx="58521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4ADE80"/>
                </a:solidFill>
                <a:latin typeface="Montserrat"/>
                <a:ea typeface="Montserrat"/>
                <a:cs typeface="Montserrat"/>
                <a:sym typeface="Montserrat"/>
              </a:rPr>
              <a:t>Comparación de Sistemas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838200" y="2133600"/>
            <a:ext cx="4876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Nuestra investigación demuestra que los sistemas de inteligencia artificial ofrecen una ventaja significativa en comparación con los métodos tradicionales.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1028700" y="5981700"/>
            <a:ext cx="15659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Sistema Tradicional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4714875" y="5981700"/>
            <a:ext cx="12001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Sistema con IA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8"/>
          <p:cNvSpPr/>
          <p:nvPr/>
        </p:nvSpPr>
        <p:spPr>
          <a:xfrm>
            <a:off x="6248400" y="1447800"/>
            <a:ext cx="640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Ventajas Competitivas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8"/>
          <p:cNvSpPr/>
          <p:nvPr/>
        </p:nvSpPr>
        <p:spPr>
          <a:xfrm>
            <a:off x="7029450" y="2057400"/>
            <a:ext cx="52806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Mayor Capacidad de Predicción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"/>
          <p:cNvSpPr/>
          <p:nvPr/>
        </p:nvSpPr>
        <p:spPr>
          <a:xfrm>
            <a:off x="7029450" y="2362200"/>
            <a:ext cx="44005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modelos de IA analizan patrones complejos que los sistemas tradicionales no pueden detectar, permitiendo predicciones de crecimiento más precisas.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"/>
          <p:cNvSpPr/>
          <p:nvPr/>
        </p:nvSpPr>
        <p:spPr>
          <a:xfrm>
            <a:off x="7029450" y="3505200"/>
            <a:ext cx="52806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Tomada de Decisiones Informada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>
            <a:off x="7029450" y="3810000"/>
            <a:ext cx="44005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IA proporciona insights basados en datos para tomar decisiones estratégicas sobre productos, inventario y marketing.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7029450" y="4953000"/>
            <a:ext cx="52806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Mejora la Experiencia del Cliente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/>
          <p:nvPr/>
        </p:nvSpPr>
        <p:spPr>
          <a:xfrm>
            <a:off x="7029450" y="5257800"/>
            <a:ext cx="44005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sistemas de IA analizan comportamientos y preferencias para personalizar la experiencia del cliente y aumentar la lealtad.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"/>
          <p:cNvSpPr/>
          <p:nvPr/>
        </p:nvSpPr>
        <p:spPr>
          <a:xfrm>
            <a:off x="11544300" y="6591300"/>
            <a:ext cx="320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8/10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4" name="Google Shape;37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250" y="854925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850" y="11978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388" y="12930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50" y="1731225"/>
            <a:ext cx="5664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9850" y="28361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8913" y="293137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9850" y="3369525"/>
            <a:ext cx="56641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1" name="Google Shape;381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9850" y="44744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73200" y="45696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3" name="Google Shape;383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9850" y="5007825"/>
            <a:ext cx="56641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4" name="Google Shape;384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08751" y="1197825"/>
            <a:ext cx="4394151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37351" y="1959825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137351" y="3140925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137351" y="4550625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0250" y="651277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/>
          <p:nvPr/>
        </p:nvSpPr>
        <p:spPr>
          <a:xfrm>
            <a:off x="330250" y="359625"/>
            <a:ext cx="10972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Roadmap de Mejoras Futuras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1092250" y="1883625"/>
            <a:ext cx="64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Integración de Machine Learning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092250" y="2188425"/>
            <a:ext cx="535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de modelos de machine learning para predicción de ventas, mejorando la precisión y eficiencia de las proyecciones.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9"/>
          <p:cNvSpPr/>
          <p:nvPr/>
        </p:nvSpPr>
        <p:spPr>
          <a:xfrm>
            <a:off x="1092250" y="3521925"/>
            <a:ext cx="5359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Dashboards Dinámicos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9"/>
          <p:cNvSpPr/>
          <p:nvPr/>
        </p:nvSpPr>
        <p:spPr>
          <a:xfrm>
            <a:off x="1092250" y="3826725"/>
            <a:ext cx="535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de tableros interactivos con gráficos dinámicos que proporcionen insights de datos en tiempo real.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1092250" y="5160225"/>
            <a:ext cx="643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 Series Temporales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1092250" y="5465025"/>
            <a:ext cx="535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de técnicas avanzadas de análisis de series temporales para comprender y predecir mejor las tendencias de ventas.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7137351" y="1426425"/>
            <a:ext cx="472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4ADE80"/>
                </a:solidFill>
                <a:latin typeface="Montserrat"/>
                <a:ea typeface="Montserrat"/>
                <a:cs typeface="Montserrat"/>
                <a:sym typeface="Montserrat"/>
              </a:rPr>
              <a:t>Otras Mejoras Planificadas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7575501" y="1959825"/>
            <a:ext cx="3498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 Segmentación de Clientes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9"/>
          <p:cNvSpPr/>
          <p:nvPr/>
        </p:nvSpPr>
        <p:spPr>
          <a:xfrm>
            <a:off x="7575501" y="2531325"/>
            <a:ext cx="349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Estudio más profundo del comportamiento y preferencias de diferentes grupos de clientes.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9"/>
          <p:cNvSpPr/>
          <p:nvPr/>
        </p:nvSpPr>
        <p:spPr>
          <a:xfrm>
            <a:off x="7518351" y="3140925"/>
            <a:ext cx="3555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 de Recomendación Personalizados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9"/>
          <p:cNvSpPr/>
          <p:nvPr/>
        </p:nvSpPr>
        <p:spPr>
          <a:xfrm>
            <a:off x="7518351" y="3712425"/>
            <a:ext cx="3555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sistemas basados en el historial de compras para impulsar las ventas y satisfacción del cliente.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7489776" y="4550625"/>
            <a:ext cx="4301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Interfaz de Usuario Mejorada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9"/>
          <p:cNvSpPr/>
          <p:nvPr/>
        </p:nvSpPr>
        <p:spPr>
          <a:xfrm>
            <a:off x="7489776" y="4855425"/>
            <a:ext cx="358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Actualización de la interfaz para una experiencia más intuitiva y accesible para todos los usuarios.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9"/>
          <p:cNvSpPr/>
          <p:nvPr/>
        </p:nvSpPr>
        <p:spPr>
          <a:xfrm>
            <a:off x="558850" y="6493725"/>
            <a:ext cx="6492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Todos los desarrollos futuros se basarán en el análisis de datos sintéticos actuales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9"/>
          <p:cNvSpPr/>
          <p:nvPr/>
        </p:nvSpPr>
        <p:spPr>
          <a:xfrm>
            <a:off x="11036350" y="6493725"/>
            <a:ext cx="320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9/10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0" name="Google Shape;41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049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1476375"/>
            <a:ext cx="1714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943100"/>
            <a:ext cx="52959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20955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4875" y="22002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" y="3390900"/>
            <a:ext cx="52959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35433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4875" y="364807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4838700"/>
            <a:ext cx="52959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49911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1063" y="50958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86500" y="1476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86500" y="1943100"/>
            <a:ext cx="52959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15100" y="29337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15100" y="3390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15100" y="3733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15100" y="41910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86500" y="5295900"/>
            <a:ext cx="52959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29400" y="54102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800850" y="5572125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0" name="Google Shape;430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824787" y="54102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986713" y="55721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2" name="Google Shape;432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215438" y="54102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358313" y="5572125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772775" y="54102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934700" y="557212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Conclusiones y Próximos Pasos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0"/>
          <p:cNvSpPr/>
          <p:nvPr/>
        </p:nvSpPr>
        <p:spPr>
          <a:xfrm>
            <a:off x="895350" y="1447800"/>
            <a:ext cx="63550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4ADE80"/>
                </a:solidFill>
                <a:latin typeface="Montserrat"/>
                <a:ea typeface="Montserrat"/>
                <a:cs typeface="Montserrat"/>
                <a:sym typeface="Montserrat"/>
              </a:rPr>
              <a:t>Impacto Transformador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0"/>
          <p:cNvSpPr/>
          <p:nvPr/>
        </p:nvSpPr>
        <p:spPr>
          <a:xfrm>
            <a:off x="1390650" y="2095500"/>
            <a:ext cx="52349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Mejora Significativa en la Toma de Decisiones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1390650" y="2400300"/>
            <a:ext cx="43624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sistema AI demostró ventajas competitivas significativas en la predicción de crecimiento en comparación con sistemas tradicionales.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0"/>
          <p:cNvSpPr/>
          <p:nvPr/>
        </p:nvSpPr>
        <p:spPr>
          <a:xfrm>
            <a:off x="1390650" y="3543300"/>
            <a:ext cx="52349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Optimización de Recursos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0"/>
          <p:cNvSpPr/>
          <p:nvPr/>
        </p:nvSpPr>
        <p:spPr>
          <a:xfrm>
            <a:off x="1390650" y="3848100"/>
            <a:ext cx="43624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detallado de ventas por categoría mostró que los productos de limpieza son la principal fuente de ingresos (54.2%), permitiendo una mejor gestión del inventario.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0"/>
          <p:cNvSpPr/>
          <p:nvPr/>
        </p:nvSpPr>
        <p:spPr>
          <a:xfrm>
            <a:off x="1390650" y="4991100"/>
            <a:ext cx="52349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Comprensión Profunda del Cliente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0"/>
          <p:cNvSpPr/>
          <p:nvPr/>
        </p:nvSpPr>
        <p:spPr>
          <a:xfrm>
            <a:off x="1390650" y="5295900"/>
            <a:ext cx="43624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Correlaciones identificadas entre edad y gasto total, así como análisis de valores atípicos, proporcionan insights valiosos para estrategias de marketing.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0"/>
          <p:cNvSpPr/>
          <p:nvPr/>
        </p:nvSpPr>
        <p:spPr>
          <a:xfrm>
            <a:off x="6629400" y="1447800"/>
            <a:ext cx="63550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4ADE80"/>
                </a:solidFill>
                <a:latin typeface="Montserrat"/>
                <a:ea typeface="Montserrat"/>
                <a:cs typeface="Montserrat"/>
                <a:sym typeface="Montserrat"/>
              </a:rPr>
              <a:t>Oportunidades de Escalabilidad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0"/>
          <p:cNvSpPr/>
          <p:nvPr/>
        </p:nvSpPr>
        <p:spPr>
          <a:xfrm>
            <a:off x="6515100" y="2171700"/>
            <a:ext cx="483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proyecto Aurelion ofrece una base sólida para futuras expansiones y aplicaciones: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0"/>
          <p:cNvSpPr/>
          <p:nvPr/>
        </p:nvSpPr>
        <p:spPr>
          <a:xfrm>
            <a:off x="6781800" y="278130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Integración de modelos de Machine Learning para predicción de ventas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0"/>
          <p:cNvSpPr/>
          <p:nvPr/>
        </p:nvSpPr>
        <p:spPr>
          <a:xfrm>
            <a:off x="6781800" y="3352800"/>
            <a:ext cx="51206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de visualizaciones interactivas más avanzadas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0"/>
          <p:cNvSpPr/>
          <p:nvPr/>
        </p:nvSpPr>
        <p:spPr>
          <a:xfrm>
            <a:off x="6781800" y="3695700"/>
            <a:ext cx="50749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 series temporales para tendencias de ventas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0"/>
          <p:cNvSpPr/>
          <p:nvPr/>
        </p:nvSpPr>
        <p:spPr>
          <a:xfrm>
            <a:off x="6781800" y="403860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de sistemas de recomendación basados en historial de compras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0"/>
          <p:cNvSpPr/>
          <p:nvPr/>
        </p:nvSpPr>
        <p:spPr>
          <a:xfrm>
            <a:off x="6286500" y="4953000"/>
            <a:ext cx="5295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Camino hacia el Futuro: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0"/>
          <p:cNvSpPr/>
          <p:nvPr/>
        </p:nvSpPr>
        <p:spPr>
          <a:xfrm>
            <a:off x="6170295" y="5962650"/>
            <a:ext cx="139446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Actual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0"/>
          <p:cNvSpPr/>
          <p:nvPr/>
        </p:nvSpPr>
        <p:spPr>
          <a:xfrm>
            <a:off x="7577138" y="5962650"/>
            <a:ext cx="9715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IA Avanzada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0"/>
          <p:cNvSpPr/>
          <p:nvPr/>
        </p:nvSpPr>
        <p:spPr>
          <a:xfrm>
            <a:off x="8522018" y="5962650"/>
            <a:ext cx="186309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 de Supermercados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0"/>
          <p:cNvSpPr/>
          <p:nvPr/>
        </p:nvSpPr>
        <p:spPr>
          <a:xfrm>
            <a:off x="10325100" y="5962650"/>
            <a:ext cx="1371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Expansión Global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0"/>
          <p:cNvSpPr/>
          <p:nvPr/>
        </p:nvSpPr>
        <p:spPr>
          <a:xfrm>
            <a:off x="11496675" y="6543675"/>
            <a:ext cx="37719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10/10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a1a2388ff3_0_139"/>
          <p:cNvSpPr/>
          <p:nvPr/>
        </p:nvSpPr>
        <p:spPr>
          <a:xfrm>
            <a:off x="3113100" y="520400"/>
            <a:ext cx="5965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500"/>
              <a:buFont typeface="Montserrat"/>
              <a:buNone/>
            </a:pPr>
            <a:r>
              <a:rPr lang="en-US" sz="3200">
                <a:solidFill>
                  <a:srgbClr val="4ADE8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Gráficos</a:t>
            </a:r>
            <a:r>
              <a:rPr lang="en-US" sz="3200">
                <a:solidFill>
                  <a:srgbClr val="4ADE8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del proyecto</a:t>
            </a:r>
            <a:endParaRPr i="0" sz="32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62" name="Google Shape;462;g3a1a2388ff3_0_139" title="grafico1_ventas_por_clien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75" y="1259200"/>
            <a:ext cx="10892913" cy="5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1a2388ff3_0_147"/>
          <p:cNvSpPr/>
          <p:nvPr/>
        </p:nvSpPr>
        <p:spPr>
          <a:xfrm>
            <a:off x="3113100" y="371675"/>
            <a:ext cx="5965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500"/>
              <a:buFont typeface="Montserrat"/>
              <a:buNone/>
            </a:pPr>
            <a:r>
              <a:rPr i="0" lang="en-US" sz="3200" u="none" cap="none" strike="noStrike">
                <a:solidFill>
                  <a:srgbClr val="4ADE8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¡Gracias por su atención!</a:t>
            </a:r>
            <a:endParaRPr i="0" sz="32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69" name="Google Shape;469;g3a1a2388ff3_0_147" title="grafico2_ventas_vs_crecimien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00" y="1197225"/>
            <a:ext cx="5519852" cy="521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a1a2388ff3_0_147" title="grafico4_heatmap_ventas_mes_categori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475" y="1197225"/>
            <a:ext cx="5739151" cy="521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a1a2388ff3_0_154"/>
          <p:cNvSpPr/>
          <p:nvPr/>
        </p:nvSpPr>
        <p:spPr>
          <a:xfrm>
            <a:off x="3113100" y="1561150"/>
            <a:ext cx="5965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500"/>
              <a:buFont typeface="Montserrat"/>
              <a:buNone/>
            </a:pPr>
            <a:r>
              <a:rPr i="0" lang="en-US" sz="3200" u="none" cap="none" strike="noStrike">
                <a:solidFill>
                  <a:srgbClr val="4ADE8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¡Gracias por su atención!</a:t>
            </a:r>
            <a:endParaRPr i="0" sz="32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7" name="Google Shape;477;g3a1a2388ff3_0_154"/>
          <p:cNvSpPr/>
          <p:nvPr/>
        </p:nvSpPr>
        <p:spPr>
          <a:xfrm>
            <a:off x="3549800" y="2743200"/>
            <a:ext cx="57615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i="0" lang="en-US" sz="2150" u="none" cap="none" strike="noStrike">
                <a:solidFill>
                  <a:srgbClr val="9CA3A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Proyecto Demo 2 por Carolina Veloso</a:t>
            </a:r>
            <a:endParaRPr i="0" sz="215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049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1447800"/>
            <a:ext cx="439415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4495800"/>
            <a:ext cx="215503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" name="Google Shape;4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227" y="4629150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08550" y="1905000"/>
            <a:ext cx="627370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60950" y="20574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46688" y="219075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08550" y="3124200"/>
            <a:ext cx="627370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60950" y="32766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03825" y="340995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08550" y="4343400"/>
            <a:ext cx="627370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60950" y="4495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32400" y="46291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08550" y="5562600"/>
            <a:ext cx="627370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60950" y="57150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32400" y="5848350"/>
            <a:ext cx="2286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Visión General del Proyecto Aurelion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838200" y="1676400"/>
            <a:ext cx="472434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4ADE80"/>
                </a:solidFill>
                <a:latin typeface="Montserrat"/>
                <a:ea typeface="Montserrat"/>
                <a:cs typeface="Montserrat"/>
                <a:sym typeface="Montserrat"/>
              </a:rPr>
              <a:t>Sistema de Gestión y Análisis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838200" y="2133600"/>
            <a:ext cx="393695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sistema innovador que utiliza inteligencia artificial para simular y optimizar la gestión de un supermercado.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838200" y="3086100"/>
            <a:ext cx="39369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Basado en datos sintéticos que modelan productos, clientes y ventas, proporcionando un entorno práctico para aplicar técnicas de análisis de datos.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206103" y="4305300"/>
            <a:ext cx="428285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 Principal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206103" y="4572000"/>
            <a:ext cx="356904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Proporcionar una aplicación práctica y consistente para técnicas de análisis de datos, especialmente en entornos educativos.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5308550" y="1447800"/>
            <a:ext cx="752844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Componentes Principales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6184850" y="2057400"/>
            <a:ext cx="629400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Conjuntos de Datos Sintéticos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6184850" y="2362200"/>
            <a:ext cx="52450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Desarrollados limpios y estructurados, incluyendo productos, clientes y registros de ventas.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184850" y="3276600"/>
            <a:ext cx="629400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 Interactivo en Python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6184850" y="3581400"/>
            <a:ext cx="52450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Interfaz con menú interactivo para explorar datos y realizar análisis complejos.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6184850" y="4495800"/>
            <a:ext cx="629400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Estadístico y Visualización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6184850" y="4800600"/>
            <a:ext cx="52450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Estadísticas descriptivas, identificación de distribuciones, análisis de correlación y detección de valores atípicos.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6184850" y="5715000"/>
            <a:ext cx="524500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Potenciación con IA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6184850" y="6019800"/>
            <a:ext cx="52450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Comparación con sistemas tradicionales demostrando ventajas significativas en la predicción de crecimiento.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1553825" y="6819900"/>
            <a:ext cx="3086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2/10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049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1447800"/>
            <a:ext cx="443865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16764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9650" y="18097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200" y="3695700"/>
            <a:ext cx="39814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0600" y="3895725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8200" y="5181600"/>
            <a:ext cx="39814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0600" y="5362575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00" y="3962400"/>
            <a:ext cx="762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95988" y="40005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43750" y="1447800"/>
            <a:ext cx="443865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72350" y="16764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72375" y="1809750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72350" y="33909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372350" y="41910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72350" y="47625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372350" y="55626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05450" y="4833938"/>
            <a:ext cx="14097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Problemática y Solución Innovadora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1562100" y="1809750"/>
            <a:ext cx="18973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87171"/>
                </a:solidFill>
                <a:latin typeface="Montserrat"/>
                <a:ea typeface="Montserrat"/>
                <a:cs typeface="Montserrat"/>
                <a:sym typeface="Montserrat"/>
              </a:rPr>
              <a:t>Problemática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838200" y="2400300"/>
            <a:ext cx="398145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la actualidad, existe una </a:t>
            </a:r>
            <a:r>
              <a:rPr b="1" i="0" lang="en-US" sz="1350" u="none" cap="none" strike="noStrike">
                <a:solidFill>
                  <a:srgbClr val="FCA5A5"/>
                </a:solidFill>
                <a:latin typeface="Montserrat"/>
                <a:ea typeface="Montserrat"/>
                <a:cs typeface="Montserrat"/>
                <a:sym typeface="Montserrat"/>
              </a:rPr>
              <a:t>falta de escenarios prácticos</a:t>
            </a:r>
            <a:r>
              <a:rPr b="0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consistentes para aplicar técnicas de análisis de datos en entornos educativos.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1257300" y="3848100"/>
            <a:ext cx="44119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Contexto Específico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990600" y="4191000"/>
            <a:ext cx="36766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Especialmente en el sector retail, donde se necesita simular ambientes de tiendas con datos de productos, clientes y ventas.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257300" y="5353050"/>
            <a:ext cx="82296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Impacto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990600" y="5562600"/>
            <a:ext cx="36766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 limitación restringe las oportunidades para estudiantes y profesionales de practicar habilidades de análisis de datos en un contexto empresarial real.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8096250" y="1809750"/>
            <a:ext cx="2857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4ADE80"/>
                </a:solidFill>
                <a:latin typeface="Montserrat"/>
                <a:ea typeface="Montserrat"/>
                <a:cs typeface="Montserrat"/>
                <a:sym typeface="Montserrat"/>
              </a:rPr>
              <a:t>Solución Innovadora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7372350" y="2400300"/>
            <a:ext cx="398145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de una solución integral basada en inteligencia artificial para simular y analizar un entorno retail.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7620000" y="3352800"/>
            <a:ext cx="373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Conjuntos de datos sintéticos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limpios y estructurados que simulan productos, clientes y ventas.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7677150" y="4152900"/>
            <a:ext cx="3676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 interactivo en Python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 menú para explorar datos y realizar análisis.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7658100" y="4724400"/>
            <a:ext cx="3695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Funcionalidades de análisis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estadístico, identificación de distribuciones, correlaciones y visualización gráfica.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7639050" y="5524500"/>
            <a:ext cx="37147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Potenciación con IA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demuestra ventajas significativas en la predicción de crecimiento frente a sistemas tradicionales.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1553825" y="7048500"/>
            <a:ext cx="3086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3/10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049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2019300"/>
            <a:ext cx="350520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" y="22098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9162" y="23145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2019300"/>
            <a:ext cx="350520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33900" y="22098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52963" y="2314575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77200" y="2019300"/>
            <a:ext cx="350520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67700" y="22098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10575" y="2314575"/>
            <a:ext cx="1905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Arquitectura de Datos del Sistema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609600" y="1447800"/>
            <a:ext cx="131673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sistema utiliza tres conjuntos de datos principales que están limpios y estructurados para análisis.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1390650" y="2295525"/>
            <a:ext cx="1428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914400" y="2828925"/>
            <a:ext cx="131445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highlight>
                  <a:srgbClr val="22C55E"/>
                </a:highlight>
                <a:latin typeface="Montserrat"/>
                <a:ea typeface="Montserrat"/>
                <a:cs typeface="Montserrat"/>
                <a:sym typeface="Montserrat"/>
              </a:rPr>
              <a:t>100 registros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800100" y="3181350"/>
            <a:ext cx="312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Montserrat"/>
                <a:ea typeface="Montserrat"/>
                <a:cs typeface="Montserrat"/>
                <a:sym typeface="Montserrat"/>
              </a:rPr>
              <a:t>Campos: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85800" y="35242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(numérico)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685800" y="38290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Nombre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(texto)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85800" y="41338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Categoría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(nominal)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85800" y="44386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Precio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(ratio)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85800" y="47434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Inventario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(ratio)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5124450" y="2295525"/>
            <a:ext cx="113157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4648200" y="2828925"/>
            <a:ext cx="131445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highlight>
                  <a:srgbClr val="22C55E"/>
                </a:highlight>
                <a:latin typeface="Montserrat"/>
                <a:ea typeface="Montserrat"/>
                <a:cs typeface="Montserrat"/>
                <a:sym typeface="Montserrat"/>
              </a:rPr>
              <a:t>100 registros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4533900" y="3181350"/>
            <a:ext cx="312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Montserrat"/>
                <a:ea typeface="Montserrat"/>
                <a:cs typeface="Montserrat"/>
                <a:sym typeface="Montserrat"/>
              </a:rPr>
              <a:t>Campos: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4419600" y="35242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(numérico)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4419600" y="38290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Edad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(ratio)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419600" y="41338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Género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(nominal)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4419600" y="44386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Ubicación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(nominal)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8858250" y="2295525"/>
            <a:ext cx="971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Ventas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8382000" y="2828925"/>
            <a:ext cx="13487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highlight>
                  <a:srgbClr val="22C55E"/>
                </a:highlight>
                <a:latin typeface="Montserrat"/>
                <a:ea typeface="Montserrat"/>
                <a:cs typeface="Montserrat"/>
                <a:sym typeface="Montserrat"/>
              </a:rPr>
              <a:t>343 registros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267700" y="3181350"/>
            <a:ext cx="312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Montserrat"/>
                <a:ea typeface="Montserrat"/>
                <a:cs typeface="Montserrat"/>
                <a:sym typeface="Montserrat"/>
              </a:rPr>
              <a:t>Campos: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8153400" y="35242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(numérico)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8153400" y="38290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ID Producto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(numérico)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8153400" y="41338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ID Cliente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(numérico)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8153400" y="44386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Cantidad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(ratio)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8153400" y="47434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Fecha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(ordinal)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8153400" y="5048250"/>
            <a:ext cx="331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0"/>
              <a:buFont typeface="Montserrat"/>
              <a:buChar char="•"/>
            </a:pPr>
            <a:r>
              <a:rPr b="0" i="0" lang="en-US" sz="1020" u="none" cap="none" strike="noStrike">
                <a:solidFill>
                  <a:srgbClr val="FFFFFF"/>
                </a:solidFill>
                <a:highlight>
                  <a:srgbClr val="50C878"/>
                </a:highlight>
                <a:latin typeface="Montserrat"/>
                <a:ea typeface="Montserrat"/>
                <a:cs typeface="Montserrat"/>
                <a:sym typeface="Montserrat"/>
              </a:rPr>
              <a:t>Monto Total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(ratio)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11544300" y="8020050"/>
            <a:ext cx="320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4/10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g3a1a2388ff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7475" y="-74350"/>
            <a:ext cx="13167302" cy="7440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g3a1a2388ff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049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g3a1a2388ff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2752725"/>
            <a:ext cx="53721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g3a1a2388ff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" y="2981325"/>
            <a:ext cx="2190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g3a1a2388ff3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100" y="392430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g3a1a2388ff3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g3a1a2388ff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900" y="2752725"/>
            <a:ext cx="53721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g3a1a2388ff3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49475" y="2981325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g3a1a2388ff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49475" y="36576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g3a1a2388ff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49475" y="38481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g3a1a2388ff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49475" y="40386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g3a1a2388ff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51176" y="36576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g3a1a2388ff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53025" y="36576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g3a1a2388ff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53025" y="38481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g3a1a2388ff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53025" y="40386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g3a1a2388ff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53025" y="42291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g3a1a2388ff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53025" y="4419600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a1a2388ff3_0_0"/>
          <p:cNvSpPr/>
          <p:nvPr/>
        </p:nvSpPr>
        <p:spPr>
          <a:xfrm>
            <a:off x="609600" y="609600"/>
            <a:ext cx="13167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Arquitectura de Datos del Sistema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a1a2388ff3_0_0"/>
          <p:cNvSpPr/>
          <p:nvPr/>
        </p:nvSpPr>
        <p:spPr>
          <a:xfrm>
            <a:off x="838200" y="1447800"/>
            <a:ext cx="88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sistema utiliza tres conjuntos de datos principales que están limpios y estructurados para análisis.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a1a2388ff3_0_0"/>
          <p:cNvSpPr/>
          <p:nvPr/>
        </p:nvSpPr>
        <p:spPr>
          <a:xfrm>
            <a:off x="1095375" y="2943225"/>
            <a:ext cx="5989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4ADE80"/>
                </a:solidFill>
                <a:latin typeface="Montserrat"/>
                <a:ea typeface="Montserrat"/>
                <a:cs typeface="Montserrat"/>
                <a:sym typeface="Montserrat"/>
              </a:rPr>
              <a:t> Relaciones entre Conjuntos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a1a2388ff3_0_0"/>
          <p:cNvSpPr/>
          <p:nvPr/>
        </p:nvSpPr>
        <p:spPr>
          <a:xfrm>
            <a:off x="800100" y="3324225"/>
            <a:ext cx="4991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conjuntos de datos están relacionados a través de claves foráneas: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a1a2388ff3_0_0"/>
          <p:cNvSpPr/>
          <p:nvPr/>
        </p:nvSpPr>
        <p:spPr>
          <a:xfrm>
            <a:off x="876300" y="3895725"/>
            <a:ext cx="6217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Ventas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 relaciona con </a:t>
            </a: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Productos</a:t>
            </a: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a1a2388ff3_0_0"/>
          <p:cNvSpPr/>
          <p:nvPr/>
        </p:nvSpPr>
        <p:spPr>
          <a:xfrm>
            <a:off x="838200" y="4200525"/>
            <a:ext cx="6217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Los datos están limpios, sin duplicados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a1a2388ff3_0_0"/>
          <p:cNvSpPr/>
          <p:nvPr/>
        </p:nvSpPr>
        <p:spPr>
          <a:xfrm>
            <a:off x="6845100" y="2943225"/>
            <a:ext cx="4991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4ADE80"/>
                </a:solidFill>
                <a:latin typeface="Montserrat"/>
                <a:ea typeface="Montserrat"/>
                <a:cs typeface="Montserrat"/>
                <a:sym typeface="Montserrat"/>
              </a:rPr>
              <a:t> Escalas de Medida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a1a2388ff3_0_0"/>
          <p:cNvSpPr/>
          <p:nvPr/>
        </p:nvSpPr>
        <p:spPr>
          <a:xfrm>
            <a:off x="6549475" y="3324225"/>
            <a:ext cx="1587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Nominal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a1a2388ff3_0_0"/>
          <p:cNvSpPr/>
          <p:nvPr/>
        </p:nvSpPr>
        <p:spPr>
          <a:xfrm>
            <a:off x="6549475" y="3629025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•"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Categoría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a1a2388ff3_0_0"/>
          <p:cNvSpPr/>
          <p:nvPr/>
        </p:nvSpPr>
        <p:spPr>
          <a:xfrm>
            <a:off x="6549475" y="3819525"/>
            <a:ext cx="1777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•"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Género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a1a2388ff3_0_0"/>
          <p:cNvSpPr/>
          <p:nvPr/>
        </p:nvSpPr>
        <p:spPr>
          <a:xfrm>
            <a:off x="6549475" y="4010025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•"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Ubicación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a1a2388ff3_0_0"/>
          <p:cNvSpPr/>
          <p:nvPr/>
        </p:nvSpPr>
        <p:spPr>
          <a:xfrm>
            <a:off x="8251176" y="3324225"/>
            <a:ext cx="1587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Ordinal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a1a2388ff3_0_0"/>
          <p:cNvSpPr/>
          <p:nvPr/>
        </p:nvSpPr>
        <p:spPr>
          <a:xfrm>
            <a:off x="8251176" y="3629025"/>
            <a:ext cx="1778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•"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Fecha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a1a2388ff3_0_0"/>
          <p:cNvSpPr/>
          <p:nvPr/>
        </p:nvSpPr>
        <p:spPr>
          <a:xfrm>
            <a:off x="9981950" y="3324225"/>
            <a:ext cx="1587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Ratio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a1a2388ff3_0_0"/>
          <p:cNvSpPr/>
          <p:nvPr/>
        </p:nvSpPr>
        <p:spPr>
          <a:xfrm>
            <a:off x="9981950" y="3629025"/>
            <a:ext cx="1778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•"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Precio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a1a2388ff3_0_0"/>
          <p:cNvSpPr/>
          <p:nvPr/>
        </p:nvSpPr>
        <p:spPr>
          <a:xfrm>
            <a:off x="9981950" y="3819525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•"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Inventario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3a1a2388ff3_0_0"/>
          <p:cNvSpPr/>
          <p:nvPr/>
        </p:nvSpPr>
        <p:spPr>
          <a:xfrm>
            <a:off x="9981950" y="4010025"/>
            <a:ext cx="1778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•"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Edad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a1a2388ff3_0_0"/>
          <p:cNvSpPr/>
          <p:nvPr/>
        </p:nvSpPr>
        <p:spPr>
          <a:xfrm>
            <a:off x="9981950" y="4200525"/>
            <a:ext cx="1778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•"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Cantidad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3a1a2388ff3_0_0"/>
          <p:cNvSpPr/>
          <p:nvPr/>
        </p:nvSpPr>
        <p:spPr>
          <a:xfrm>
            <a:off x="9981950" y="4391025"/>
            <a:ext cx="21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•"/>
            </a:pPr>
            <a:r>
              <a:rPr b="0" i="0" lang="en-US" sz="1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Monto Total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3a1a2388ff3_0_0"/>
          <p:cNvSpPr/>
          <p:nvPr/>
        </p:nvSpPr>
        <p:spPr>
          <a:xfrm>
            <a:off x="11544300" y="8020050"/>
            <a:ext cx="320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4/10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100" y="933450"/>
            <a:ext cx="7843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9250" y="1962150"/>
            <a:ext cx="1657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0" y="20764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1425" y="1962150"/>
            <a:ext cx="15811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4975" y="20764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962150"/>
            <a:ext cx="990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0400" y="20764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62825" y="1962150"/>
            <a:ext cx="1428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43975" y="20764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96400" y="1962150"/>
            <a:ext cx="1009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0100" y="2784800"/>
            <a:ext cx="53721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50600" y="29753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74438" y="3137225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60800" y="2784800"/>
            <a:ext cx="53721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51300" y="297530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41800" y="3137225"/>
            <a:ext cx="2857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/>
          <p:nvPr/>
        </p:nvSpPr>
        <p:spPr>
          <a:xfrm>
            <a:off x="660088" y="419100"/>
            <a:ext cx="13167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Metodología de Análisis con IA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609600" y="1276350"/>
            <a:ext cx="10972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metodología de análisis implementada en el Proyecto Aurelion utiliza técnicas avanzadas de inteligencia artificial y estadística para extraer insights valiosos de los datos del supermercado.</a:t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1809750" y="2095500"/>
            <a:ext cx="15315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 Sintéticos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3971925" y="2095500"/>
            <a:ext cx="144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Procesamiento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6057900" y="2095500"/>
            <a:ext cx="731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7553325" y="2095500"/>
            <a:ext cx="1257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Visualización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9486900" y="2095500"/>
            <a:ext cx="7545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1669750" y="2975300"/>
            <a:ext cx="5006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Estadísticas Descriptivas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1669750" y="3318200"/>
            <a:ext cx="417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calcularon estadísticos básicos como media, desviación estándar y rango para variables clave: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1688800" y="3851600"/>
            <a:ext cx="43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Productos: precio promedio $3,947, inventario medio 50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1688800" y="4308800"/>
            <a:ext cx="523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Clientes: edad promedio 43 años (rango 18-70)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1688800" y="4537400"/>
            <a:ext cx="43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Ventas: cantidad promedio 5 unidades, monto total con desviación de $1,200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7270450" y="2975300"/>
            <a:ext cx="5006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Identificación de Distribuciones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7270450" y="3318200"/>
            <a:ext cx="417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utilizó la prueba Shapiro-Wilk para determinar los tipos de distribución: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7289500" y="3851600"/>
            <a:ext cx="43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Productos: distribución uniforme (no normal), p&lt;0.05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7289500" y="4308800"/>
            <a:ext cx="523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Clientes: distribución normal, p&gt;0.05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7289500" y="4537400"/>
            <a:ext cx="523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Ventas: distribución con sesgo positivo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7239000" y="7658100"/>
            <a:ext cx="4362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Aproximadamente 5-10% de los datos mostraron valores atípicos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1553825" y="8496300"/>
            <a:ext cx="3086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5/10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g3a1a2388ff3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100" y="933450"/>
            <a:ext cx="7843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g3a1a2388ff3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9250" y="1962150"/>
            <a:ext cx="1657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g3a1a2388ff3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0" y="20764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g3a1a2388ff3_0_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1425" y="1962150"/>
            <a:ext cx="15811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g3a1a2388ff3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4975" y="20764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g3a1a2388ff3_0_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962150"/>
            <a:ext cx="990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g3a1a2388ff3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0400" y="20764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g3a1a2388ff3_0_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62825" y="1962150"/>
            <a:ext cx="1428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g3a1a2388ff3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43975" y="2076450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g3a1a2388ff3_0_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96400" y="1962150"/>
            <a:ext cx="1009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g3a1a2388ff3_0_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517" y="3000485"/>
            <a:ext cx="5290918" cy="2589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g3a1a2388ff3_0_8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9600" y="3282824"/>
            <a:ext cx="656675" cy="72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g3a1a2388ff3_0_8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9698" y="3459096"/>
            <a:ext cx="356481" cy="373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g3a1a2388ff3_0_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26365" y="3027775"/>
            <a:ext cx="5290918" cy="2589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g3a1a2388ff3_0_8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26372" y="3200029"/>
            <a:ext cx="656675" cy="891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g3a1a2388ff3_0_8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13994" y="3416518"/>
            <a:ext cx="281432" cy="458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a1a2388ff3_0_86"/>
          <p:cNvSpPr/>
          <p:nvPr/>
        </p:nvSpPr>
        <p:spPr>
          <a:xfrm>
            <a:off x="660088" y="419100"/>
            <a:ext cx="13167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Metodología de Análisis con IA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a1a2388ff3_0_86"/>
          <p:cNvSpPr/>
          <p:nvPr/>
        </p:nvSpPr>
        <p:spPr>
          <a:xfrm>
            <a:off x="609600" y="1276350"/>
            <a:ext cx="10972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metodología de análisis implementada en el Proyecto Aurelion utiliza técnicas avanzadas de inteligencia artificial y estadística para extraer insights valiosos de los datos del supermercado.</a:t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a1a2388ff3_0_86"/>
          <p:cNvSpPr/>
          <p:nvPr/>
        </p:nvSpPr>
        <p:spPr>
          <a:xfrm>
            <a:off x="1809750" y="2095500"/>
            <a:ext cx="15315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 Sintéticos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a1a2388ff3_0_86"/>
          <p:cNvSpPr/>
          <p:nvPr/>
        </p:nvSpPr>
        <p:spPr>
          <a:xfrm>
            <a:off x="3971925" y="2095500"/>
            <a:ext cx="144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Procesamiento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a1a2388ff3_0_86"/>
          <p:cNvSpPr/>
          <p:nvPr/>
        </p:nvSpPr>
        <p:spPr>
          <a:xfrm>
            <a:off x="6057900" y="2095500"/>
            <a:ext cx="731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a1a2388ff3_0_86"/>
          <p:cNvSpPr/>
          <p:nvPr/>
        </p:nvSpPr>
        <p:spPr>
          <a:xfrm>
            <a:off x="7553325" y="2095500"/>
            <a:ext cx="1257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Visualización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a1a2388ff3_0_86"/>
          <p:cNvSpPr/>
          <p:nvPr/>
        </p:nvSpPr>
        <p:spPr>
          <a:xfrm>
            <a:off x="9486900" y="2095500"/>
            <a:ext cx="7545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a1a2388ff3_0_86"/>
          <p:cNvSpPr/>
          <p:nvPr/>
        </p:nvSpPr>
        <p:spPr>
          <a:xfrm>
            <a:off x="1619250" y="3199975"/>
            <a:ext cx="2831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7"/>
              <a:buFont typeface="Montserrat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 Correlación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3a1a2388ff3_0_86"/>
          <p:cNvSpPr/>
          <p:nvPr/>
        </p:nvSpPr>
        <p:spPr>
          <a:xfrm>
            <a:off x="1517063" y="3658477"/>
            <a:ext cx="4930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Montserrat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analizó la relación entre variables clave: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3a1a2388ff3_0_86"/>
          <p:cNvSpPr/>
          <p:nvPr/>
        </p:nvSpPr>
        <p:spPr>
          <a:xfrm>
            <a:off x="1469825" y="4065975"/>
            <a:ext cx="4362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468" lvl="0" marL="26905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Precio vs. Cantidad Vendida: correlación negativa (-0.3)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3a1a2388ff3_0_86"/>
          <p:cNvSpPr/>
          <p:nvPr/>
        </p:nvSpPr>
        <p:spPr>
          <a:xfrm>
            <a:off x="1517075" y="4677375"/>
            <a:ext cx="3705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468" lvl="0" marL="26905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Edad vs. Total Consumido: correlación positiva (0.2)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3a1a2388ff3_0_86"/>
          <p:cNvSpPr/>
          <p:nvPr/>
        </p:nvSpPr>
        <p:spPr>
          <a:xfrm>
            <a:off x="7051896" y="3217129"/>
            <a:ext cx="4930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77"/>
              <a:buFont typeface="Montserrat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Detección de Valores Atípicos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3a1a2388ff3_0_86"/>
          <p:cNvSpPr/>
          <p:nvPr/>
        </p:nvSpPr>
        <p:spPr>
          <a:xfrm>
            <a:off x="7033146" y="3658477"/>
            <a:ext cx="4109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Montserrat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implementó el método IQR (Rango Interquantil) para detectar anomalías: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3a1a2388ff3_0_86"/>
          <p:cNvSpPr/>
          <p:nvPr/>
        </p:nvSpPr>
        <p:spPr>
          <a:xfrm>
            <a:off x="7051909" y="4371619"/>
            <a:ext cx="4296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468" lvl="0" marL="26905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Productos de alto precio: valores por encima de $600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3a1a2388ff3_0_86"/>
          <p:cNvSpPr/>
          <p:nvPr/>
        </p:nvSpPr>
        <p:spPr>
          <a:xfrm>
            <a:off x="7051909" y="4982884"/>
            <a:ext cx="4296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468" lvl="0" marL="26905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Transacciones extremas: montos por encima de $3,000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3a1a2388ff3_0_86"/>
          <p:cNvSpPr/>
          <p:nvPr/>
        </p:nvSpPr>
        <p:spPr>
          <a:xfrm>
            <a:off x="7239000" y="7658100"/>
            <a:ext cx="43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Aproximadamente 5-10% de los datos mostraron valores atípicos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a1a2388ff3_0_86"/>
          <p:cNvSpPr/>
          <p:nvPr/>
        </p:nvSpPr>
        <p:spPr>
          <a:xfrm>
            <a:off x="11553825" y="8496300"/>
            <a:ext cx="308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5/10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3" name="Google Shape;27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675" y="70485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675" y="1047750"/>
            <a:ext cx="4394151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275" y="12763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725" y="1409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5275" y="4305300"/>
            <a:ext cx="39369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7675" y="44577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5275" y="5848350"/>
            <a:ext cx="39369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7675" y="60007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15625" y="1504950"/>
            <a:ext cx="6273703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44225" y="173355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52476" y="2209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19176" y="3019425"/>
            <a:ext cx="762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352476" y="3771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19176" y="4352925"/>
            <a:ext cx="762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15625" y="5314950"/>
            <a:ext cx="6273703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68025" y="5505450"/>
            <a:ext cx="142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"/>
          <p:cNvSpPr/>
          <p:nvPr/>
        </p:nvSpPr>
        <p:spPr>
          <a:xfrm>
            <a:off x="516675" y="209550"/>
            <a:ext cx="1082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 Clave del Negocio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1469175" y="1409700"/>
            <a:ext cx="204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Ventas Totales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351580" y="2152650"/>
            <a:ext cx="472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C878"/>
              </a:buClr>
              <a:buSzPts val="4200"/>
              <a:buFont typeface="Montserrat"/>
              <a:buNone/>
            </a:pPr>
            <a:r>
              <a:rPr b="1" i="0" lang="en-US" sz="4200" u="none" cap="none" strike="noStrike">
                <a:solidFill>
                  <a:srgbClr val="50C878"/>
                </a:solidFill>
                <a:latin typeface="Montserrat"/>
                <a:ea typeface="Montserrat"/>
                <a:cs typeface="Montserrat"/>
                <a:sym typeface="Montserrat"/>
              </a:rPr>
              <a:t>$2,651,417</a:t>
            </a:r>
            <a:endParaRPr b="0" i="0" sz="4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351580" y="2762250"/>
            <a:ext cx="4724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D1D5DB"/>
                </a:solidFill>
                <a:latin typeface="Montserrat"/>
                <a:ea typeface="Montserrat"/>
                <a:cs typeface="Montserrat"/>
                <a:sym typeface="Montserrat"/>
              </a:rPr>
              <a:t>Ingresos totales generados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1202475" y="4457700"/>
            <a:ext cx="2846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Promedio de ventas: </a:t>
            </a:r>
            <a:r>
              <a:rPr b="1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$7,730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1231050" y="6000750"/>
            <a:ext cx="2754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de transacciones: </a:t>
            </a:r>
            <a:r>
              <a:rPr b="1" i="0" lang="en-US" sz="1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343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6"/>
          <p:cNvSpPr/>
          <p:nvPr/>
        </p:nvSpPr>
        <p:spPr>
          <a:xfrm>
            <a:off x="5215625" y="1047750"/>
            <a:ext cx="752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Distribución de Ingresos por Categoría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8619176" y="2152650"/>
            <a:ext cx="1886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Limpieza: 54.2%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8619176" y="2495550"/>
            <a:ext cx="264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Montserrat"/>
                <a:ea typeface="Montserrat"/>
                <a:cs typeface="Montserrat"/>
                <a:sym typeface="Montserrat"/>
              </a:rPr>
              <a:t>Mayor fuente de ingresos del supermercado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6"/>
          <p:cNvSpPr/>
          <p:nvPr/>
        </p:nvSpPr>
        <p:spPr>
          <a:xfrm>
            <a:off x="8733476" y="2990850"/>
            <a:ext cx="3169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$1,436,281.00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8619176" y="3714750"/>
            <a:ext cx="2023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Alimentos: 45.8%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6"/>
          <p:cNvSpPr/>
          <p:nvPr/>
        </p:nvSpPr>
        <p:spPr>
          <a:xfrm>
            <a:off x="8619176" y="4057650"/>
            <a:ext cx="3169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Montserrat"/>
                <a:ea typeface="Montserrat"/>
                <a:cs typeface="Montserrat"/>
                <a:sym typeface="Montserrat"/>
              </a:rPr>
              <a:t>Segunda categoría importante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8733476" y="4324350"/>
            <a:ext cx="3169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$1,215,136.00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"/>
          <p:cNvSpPr/>
          <p:nvPr/>
        </p:nvSpPr>
        <p:spPr>
          <a:xfrm>
            <a:off x="5587100" y="5467350"/>
            <a:ext cx="5968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 Clave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6"/>
          <p:cNvSpPr/>
          <p:nvPr/>
        </p:nvSpPr>
        <p:spPr>
          <a:xfrm>
            <a:off x="5368025" y="5810250"/>
            <a:ext cx="596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productos de limpieza representan una fuente de ingresos significativamente mayor que los alimentos, lo que sugiere una demanda más alta o un mayor margen de ganancia en esta categoría.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6"/>
          <p:cNvSpPr/>
          <p:nvPr/>
        </p:nvSpPr>
        <p:spPr>
          <a:xfrm>
            <a:off x="11544300" y="7239000"/>
            <a:ext cx="320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6/10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0" name="Google Shape;31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04900"/>
            <a:ext cx="76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1447800"/>
            <a:ext cx="5295900" cy="520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1714500"/>
            <a:ext cx="228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2362200"/>
            <a:ext cx="48387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200" y="2362200"/>
            <a:ext cx="48006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" y="493395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8200" y="54673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8200" y="60007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86500" y="1447800"/>
            <a:ext cx="5295900" cy="520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15100" y="1714500"/>
            <a:ext cx="228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15100" y="2362200"/>
            <a:ext cx="48387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15100" y="2362200"/>
            <a:ext cx="48006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15100" y="493395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15100" y="54673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15100" y="600075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7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Predictivo y Correlaciones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1219200" y="1676400"/>
            <a:ext cx="296037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Correlación Negativa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7"/>
          <p:cNvSpPr/>
          <p:nvPr/>
        </p:nvSpPr>
        <p:spPr>
          <a:xfrm>
            <a:off x="1219200" y="1981200"/>
            <a:ext cx="29603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CA5A5"/>
                </a:solidFill>
                <a:latin typeface="Montserrat"/>
                <a:ea typeface="Montserrat"/>
                <a:cs typeface="Montserrat"/>
                <a:sym typeface="Montserrat"/>
              </a:rPr>
              <a:t>Precio vs. Cantidad Vendida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1085850" y="4895850"/>
            <a:ext cx="4591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Correlación de -0.3 indica que los productos con precios más altos tienden a tener menos ventas.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1028700" y="5429250"/>
            <a:ext cx="464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Esto confirma la sensibilidad de los clientes al precio y la importancia de establecer precios estratégicos.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1066800" y="5962650"/>
            <a:ext cx="461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Insights: La optimización de precios puede tener un impacto significativo en las ventas de volumen.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6896100" y="1676400"/>
            <a:ext cx="283464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Correlación Positiva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6896100" y="1981200"/>
            <a:ext cx="28346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6EFAC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86EFAC"/>
                </a:solidFill>
                <a:latin typeface="Montserrat"/>
                <a:ea typeface="Montserrat"/>
                <a:cs typeface="Montserrat"/>
                <a:sym typeface="Montserrat"/>
              </a:rPr>
              <a:t>Edad del Cliente vs. Gasto Total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6762750" y="4895850"/>
            <a:ext cx="4591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Correlación de 0.2 indica que los clientes más viejos tienden a gastar más dinero.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7"/>
          <p:cNvSpPr/>
          <p:nvPr/>
        </p:nvSpPr>
        <p:spPr>
          <a:xfrm>
            <a:off x="6705600" y="5429250"/>
            <a:ext cx="464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 correlación proporciona una base para estrategias de segmentación por edad y marketing personalizado.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7"/>
          <p:cNvSpPr/>
          <p:nvPr/>
        </p:nvSpPr>
        <p:spPr>
          <a:xfrm>
            <a:off x="6743700" y="5962650"/>
            <a:ext cx="461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Insights: El enfoque en clientes experimentados puede ser beneficioso para aumentar el gasto promedio.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11563350" y="6838950"/>
            <a:ext cx="29718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9CA3AF"/>
                </a:solidFill>
                <a:latin typeface="Montserrat"/>
                <a:ea typeface="Montserrat"/>
                <a:cs typeface="Montserrat"/>
                <a:sym typeface="Montserrat"/>
              </a:rPr>
              <a:t>7/10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2025-11-08T22:07:34Z</dcterms:created>
  <dc:creator>PptxGenJS</dc:creator>
</cp:coreProperties>
</file>